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59" r:id="rId4"/>
    <p:sldId id="269" r:id="rId5"/>
    <p:sldId id="276" r:id="rId6"/>
    <p:sldId id="270" r:id="rId7"/>
    <p:sldId id="275" r:id="rId8"/>
    <p:sldId id="271" r:id="rId9"/>
    <p:sldId id="277" r:id="rId10"/>
    <p:sldId id="273" r:id="rId11"/>
    <p:sldId id="278" r:id="rId12"/>
    <p:sldId id="267" r:id="rId13"/>
    <p:sldId id="274" r:id="rId14"/>
    <p:sldId id="261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A00"/>
    <a:srgbClr val="FF856D"/>
    <a:srgbClr val="FF2549"/>
    <a:srgbClr val="003635"/>
    <a:srgbClr val="005856"/>
    <a:srgbClr val="9EFF29"/>
    <a:srgbClr val="007033"/>
    <a:srgbClr val="5EEC3C"/>
    <a:srgbClr val="F1C88B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warning, stating that we are posting over original values.</a:t>
            </a:r>
          </a:p>
          <a:p>
            <a:r>
              <a:rPr lang="en-US" dirty="0"/>
              <a:t>in this case it suits our purposes so we ignored the error message.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2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9792" y="3163530"/>
            <a:ext cx="6448517" cy="92914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2671" y="4092674"/>
            <a:ext cx="7846653" cy="7669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FFC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339" y="666787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88690"/>
            <a:ext cx="8246070" cy="317363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758" y="413910"/>
            <a:ext cx="6571913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4384" y="1147939"/>
            <a:ext cx="659403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943" y="76571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6199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33439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6199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3439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www.kaggle.com/new-york-city/nyc-property-sale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909" y="3178277"/>
            <a:ext cx="6301033" cy="98814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 and Reconstruct!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8285" y="4195917"/>
            <a:ext cx="6308406" cy="549378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 Edmonds, Francis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Kabongo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Huda Awad, and Lisa Godfrey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C62F5-DC50-4B77-B486-A0016B45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8518-BAFD-4CFF-B763-B9FE767AD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932" y="2215055"/>
            <a:ext cx="2468402" cy="1498133"/>
          </a:xfrm>
        </p:spPr>
        <p:txBody>
          <a:bodyPr>
            <a:normAutofit fontScale="92500" lnSpcReduction="20000"/>
          </a:bodyPr>
          <a:lstStyle/>
          <a:p>
            <a:pPr marL="457200" lvl="1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Match Bar Graph to represent the number of sites that match our criteria by each borough.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5A6E2-33CC-48DB-AC3E-EE80EE01B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96" y="1506324"/>
            <a:ext cx="3513433" cy="2970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B3105-2FEF-4A1F-B7F9-A648E361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9" y="1780362"/>
            <a:ext cx="25717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6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BE39-BAD9-4EBA-9927-2D55E285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6E1B8-50B3-4935-98F3-8A2B5F6FC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03" y="1660072"/>
            <a:ext cx="3985806" cy="3173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F3B38B-93AE-43C7-A6BE-9B9AC5F0C3C3}"/>
              </a:ext>
            </a:extLst>
          </p:cNvPr>
          <p:cNvSpPr txBox="1"/>
          <p:nvPr/>
        </p:nvSpPr>
        <p:spPr>
          <a:xfrm>
            <a:off x="456339" y="1872344"/>
            <a:ext cx="2191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Price per Square Feet and Year Built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DE6FE-EDDC-4227-BE22-E4659CC082B4}"/>
              </a:ext>
            </a:extLst>
          </p:cNvPr>
          <p:cNvSpPr txBox="1"/>
          <p:nvPr/>
        </p:nvSpPr>
        <p:spPr>
          <a:xfrm>
            <a:off x="1490642" y="3246778"/>
            <a:ext cx="219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Manhattan vs. Brooklyn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7B822-DEF7-4229-9D10-109E185A23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936" y="3590138"/>
            <a:ext cx="2920331" cy="138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6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023A-6E7D-44EE-90D5-EDBE955D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3533C-039B-4117-B506-F06232C7E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29" y="1703393"/>
            <a:ext cx="3098685" cy="11058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Commercial vs Residential. Cost mixed for both.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7147F-4906-4CD0-9478-08E5A87FE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682" y="2030402"/>
            <a:ext cx="4728689" cy="2848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FE295-169D-41DC-ABB9-B97E4F3AD2CB}"/>
              </a:ext>
            </a:extLst>
          </p:cNvPr>
          <p:cNvSpPr txBox="1"/>
          <p:nvPr/>
        </p:nvSpPr>
        <p:spPr>
          <a:xfrm>
            <a:off x="1193800" y="3153274"/>
            <a:ext cx="2719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Does not reveal trends over time. Making it difficult to work with the data.</a:t>
            </a: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584750D8-CF1A-4181-B5B9-6E5EB635243A}"/>
              </a:ext>
            </a:extLst>
          </p:cNvPr>
          <p:cNvSpPr/>
          <p:nvPr/>
        </p:nvSpPr>
        <p:spPr>
          <a:xfrm>
            <a:off x="3516577" y="2464039"/>
            <a:ext cx="561219" cy="763526"/>
          </a:xfrm>
          <a:prstGeom prst="ben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14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4574-9A5F-4BBA-A393-E1B5737D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984CA-9C29-4E04-97D6-7D57BF2E7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458498"/>
            <a:ext cx="8246070" cy="317363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updated Rolling Sales Data 2018-2019 and comparing it with the previous data.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commercial rent rates.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 or rent out.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39C62-4B47-45D4-AB29-F8BF75F7D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75" y="3045314"/>
            <a:ext cx="47434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8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5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303C1-C787-4C95-8C28-330B5AEE7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8"/>
            <a:ext cx="9143999" cy="5135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4E5DA5-3810-40F5-B748-D333775C7454}"/>
              </a:ext>
            </a:extLst>
          </p:cNvPr>
          <p:cNvSpPr txBox="1"/>
          <p:nvPr/>
        </p:nvSpPr>
        <p:spPr>
          <a:xfrm>
            <a:off x="7515498" y="4258491"/>
            <a:ext cx="142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Stencil" panose="040409050D0802020404" pitchFamily="82" charset="0"/>
                <a:cs typeface="Aharoni" panose="020B0604020202020204" pitchFamily="2" charset="-79"/>
              </a:rPr>
              <a:t>Comments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4C0BA-188B-403D-9108-86523673C32F}"/>
              </a:ext>
            </a:extLst>
          </p:cNvPr>
          <p:cNvSpPr txBox="1"/>
          <p:nvPr/>
        </p:nvSpPr>
        <p:spPr>
          <a:xfrm>
            <a:off x="204651" y="4258491"/>
            <a:ext cx="142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Stencil" panose="040409050D0802020404" pitchFamily="82" charset="0"/>
                <a:cs typeface="Aharoni" panose="020B0604020202020204" pitchFamily="2" charset="-79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449833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3AEF-1D3B-473C-B2B6-EF70B170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88" y="720996"/>
            <a:ext cx="8136352" cy="76352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4C9A0-A476-48A6-82EF-6A00EBE7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35" y="1353984"/>
            <a:ext cx="8536945" cy="3377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construction company, we wanted to see where to focus our purchase of our next commercial site.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questions asked were to eliminate the areas out of our criteria and find the best bang for our buck.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- Retail,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= 50,000 - 150,000, Budget - $1337 per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($66,850,000 - $200,550,000)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DF81B-91B2-412B-8069-CCED3CF8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84" y="3793581"/>
            <a:ext cx="4924425" cy="1228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E1930-4DF5-45D0-9D9E-B6371E167B3E}"/>
              </a:ext>
            </a:extLst>
          </p:cNvPr>
          <p:cNvSpPr txBox="1"/>
          <p:nvPr/>
        </p:nvSpPr>
        <p:spPr>
          <a:xfrm>
            <a:off x="6722533" y="3747544"/>
            <a:ext cx="498083" cy="13499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BD7E0-4867-4132-9CEC-3C9E2A8DD540}"/>
              </a:ext>
            </a:extLst>
          </p:cNvPr>
          <p:cNvSpPr txBox="1"/>
          <p:nvPr/>
        </p:nvSpPr>
        <p:spPr>
          <a:xfrm>
            <a:off x="1425301" y="3732983"/>
            <a:ext cx="498083" cy="13499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1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and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51758" y="1218529"/>
            <a:ext cx="6594035" cy="351106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commercial sites match our criteria for area and cost? </a:t>
            </a:r>
          </a:p>
          <a:p>
            <a:pPr marL="914400" lvl="1" indent="-5143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foot matches per borough, cost matches per borough, and combined matches per borough.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relationship for price and year built?</a:t>
            </a:r>
          </a:p>
          <a:p>
            <a:pPr marL="914400" lvl="1" indent="-5143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trends we see with this historical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site matches to sales relationship, which borough(s) do we want to focus?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86A47-8668-4DCD-B545-3503D69E3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51" y="103248"/>
            <a:ext cx="1298435" cy="162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43D2-FA72-4C5F-9B4D-93073E01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829" y="130505"/>
            <a:ext cx="4213121" cy="72534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C7925-7437-498C-BB26-C204DA431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758" y="855854"/>
            <a:ext cx="6346473" cy="351106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answer these questions, the data must have data for different boroughs in NYC and represents cost and square footage of each site.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in Kaggle.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https://www.kaggle.com/new-york-city/nyc-property-sales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7BF5A-10A8-4F5C-B125-6FAE8EB22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026" y="3375121"/>
            <a:ext cx="4007574" cy="16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4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C62F5-DC50-4B77-B486-A0016B45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39" y="666787"/>
            <a:ext cx="8246070" cy="76352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go…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41E6A-9DBE-4A69-859F-5F8C7C9A7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6" y="1328713"/>
            <a:ext cx="8719515" cy="371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1DAE-F52C-4E0F-A8D8-632A3F0E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Cleanup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0C8F-D449-4A40-8646-45890213C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430313"/>
            <a:ext cx="8517234" cy="360735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Started with file nyc-rolling-sales.csv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Created nyc_culled_data.csv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Excel:</a:t>
            </a:r>
          </a:p>
          <a:p>
            <a:pPr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Filtered to sorted by sales price to eliminate null values and zeros.</a:t>
            </a:r>
          </a:p>
          <a:p>
            <a:pPr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Filtered through residential and commercial units and kept only commercial data. 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</a:t>
            </a:r>
          </a:p>
          <a:p>
            <a:pPr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Assigned a string name for each borough, which were represented by a number. (ex: 1 represented “Manhattan”)</a:t>
            </a:r>
          </a:p>
          <a:p>
            <a:pPr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 to keep borough Land Square Feet, Gross Square Feet, Sale Price, Year Built, and Tax Class at Time of Sale.</a:t>
            </a:r>
          </a:p>
          <a:p>
            <a:pPr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sure to set values as numeric to prevent string errors.</a:t>
            </a:r>
          </a:p>
          <a:p>
            <a:pPr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new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pull additional column for Square Foot Value($).</a:t>
            </a:r>
          </a:p>
          <a:p>
            <a:pPr lvl="4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 numeric conversion and filtered to remove values below 50,000 Gross Square Feet and remove values above 1337 Square Foot Value($) .</a:t>
            </a:r>
          </a:p>
          <a:p>
            <a:pPr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on Borough and Square Foot Value to find matches for our criteria.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0708E-D5ED-4156-8734-5B6C8EFDB4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455"/>
            <a:ext cx="1632499" cy="1191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E1617-C17A-4B64-9009-98AD0EF90615}"/>
              </a:ext>
            </a:extLst>
          </p:cNvPr>
          <p:cNvSpPr txBox="1"/>
          <p:nvPr/>
        </p:nvSpPr>
        <p:spPr>
          <a:xfrm>
            <a:off x="1344632" y="3648579"/>
            <a:ext cx="28786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9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C62F5-DC50-4B77-B486-A0016B45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1E5DE-484E-4F7B-85BA-1BAEA4AD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5" y="2193839"/>
            <a:ext cx="8911890" cy="16314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571CB-BD6E-46E1-8758-A303F06BCA3E}"/>
              </a:ext>
            </a:extLst>
          </p:cNvPr>
          <p:cNvSpPr txBox="1"/>
          <p:nvPr/>
        </p:nvSpPr>
        <p:spPr>
          <a:xfrm>
            <a:off x="2946400" y="1438226"/>
            <a:ext cx="402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NYC Property Filtered</a:t>
            </a:r>
          </a:p>
        </p:txBody>
      </p:sp>
    </p:spTree>
    <p:extLst>
      <p:ext uri="{BB962C8B-B14F-4D97-AF65-F5344CB8AC3E}">
        <p14:creationId xmlns:p14="http://schemas.microsoft.com/office/powerpoint/2010/main" val="353439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2F5B-5A72-4C98-B38F-78934D99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Cleanup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4044A-379C-4BB8-9E4C-4C62D7D64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not anticipate needing to convert column series to numeric.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warning, stating that we are posting over original values.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case it suits our purposes, so we ignored the error message.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58A42-AF4F-47DB-84B8-53A0365BF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8" y="2433756"/>
            <a:ext cx="7338646" cy="153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80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48CF-B21F-4B12-90B4-24AE393F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A3408-7929-4309-9C8C-AFBDC25A3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42" y="1732643"/>
            <a:ext cx="5109431" cy="3173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F198-7F3A-42AE-AC6D-A59959499C93}"/>
              </a:ext>
            </a:extLst>
          </p:cNvPr>
          <p:cNvSpPr txBox="1"/>
          <p:nvPr/>
        </p:nvSpPr>
        <p:spPr>
          <a:xfrm>
            <a:off x="674054" y="1824151"/>
            <a:ext cx="1894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clear trend between Gross Square Feet and Sales Price.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F6454-2076-4C2E-A7DB-81BF9233EBC2}"/>
              </a:ext>
            </a:extLst>
          </p:cNvPr>
          <p:cNvSpPr txBox="1"/>
          <p:nvPr/>
        </p:nvSpPr>
        <p:spPr>
          <a:xfrm>
            <a:off x="1290810" y="3034572"/>
            <a:ext cx="1894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prices of the data skewed in the fact that many prices were lower than $1,000.</a:t>
            </a:r>
          </a:p>
        </p:txBody>
      </p:sp>
    </p:spTree>
    <p:extLst>
      <p:ext uri="{BB962C8B-B14F-4D97-AF65-F5344CB8AC3E}">
        <p14:creationId xmlns:p14="http://schemas.microsoft.com/office/powerpoint/2010/main" val="382973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On-screen Show (16:9)</PresentationFormat>
  <Paragraphs>63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Arial</vt:lpstr>
      <vt:lpstr>Calibri</vt:lpstr>
      <vt:lpstr>Stencil</vt:lpstr>
      <vt:lpstr>Times New Roman</vt:lpstr>
      <vt:lpstr>Wingdings</vt:lpstr>
      <vt:lpstr>Office Theme</vt:lpstr>
      <vt:lpstr>Invest and Reconstruct!</vt:lpstr>
      <vt:lpstr>Motivation and Summary</vt:lpstr>
      <vt:lpstr>Questions and Data</vt:lpstr>
      <vt:lpstr>Dataset</vt:lpstr>
      <vt:lpstr>Here we go…</vt:lpstr>
      <vt:lpstr>Data Cleanup and Exploration</vt:lpstr>
      <vt:lpstr>Data Cleaning</vt:lpstr>
      <vt:lpstr>Data Cleanup and Exploration</vt:lpstr>
      <vt:lpstr>Data Analysis</vt:lpstr>
      <vt:lpstr>Data Analysis</vt:lpstr>
      <vt:lpstr>Data Analysis</vt:lpstr>
      <vt:lpstr>Post Mortem</vt:lpstr>
      <vt:lpstr>Additional Research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2019-04-11T17:57:54Z</dcterms:created>
  <dcterms:modified xsi:type="dcterms:W3CDTF">2019-04-13T13:44:20Z</dcterms:modified>
</cp:coreProperties>
</file>